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28" r:id="rId4"/>
    <p:sldId id="263" r:id="rId5"/>
    <p:sldId id="718" r:id="rId6"/>
    <p:sldId id="720" r:id="rId7"/>
    <p:sldId id="841" r:id="rId8"/>
    <p:sldId id="842" r:id="rId9"/>
    <p:sldId id="844" r:id="rId10"/>
    <p:sldId id="689" r:id="rId11"/>
    <p:sldId id="727" r:id="rId12"/>
    <p:sldId id="897" r:id="rId13"/>
    <p:sldId id="898" r:id="rId14"/>
    <p:sldId id="899" r:id="rId15"/>
    <p:sldId id="900" r:id="rId16"/>
    <p:sldId id="901" r:id="rId17"/>
    <p:sldId id="902" r:id="rId18"/>
    <p:sldId id="717" r:id="rId19"/>
    <p:sldId id="731" r:id="rId20"/>
    <p:sldId id="904" r:id="rId21"/>
    <p:sldId id="905" r:id="rId22"/>
    <p:sldId id="735" r:id="rId23"/>
    <p:sldId id="734" r:id="rId24"/>
    <p:sldId id="769" r:id="rId25"/>
    <p:sldId id="766" r:id="rId26"/>
    <p:sldId id="907" r:id="rId27"/>
    <p:sldId id="908" r:id="rId28"/>
    <p:sldId id="909" r:id="rId29"/>
    <p:sldId id="910" r:id="rId30"/>
    <p:sldId id="911" r:id="rId31"/>
    <p:sldId id="912" r:id="rId3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6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72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8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916">
          <p15:clr>
            <a:srgbClr val="A4A3A4"/>
          </p15:clr>
        </p15:guide>
        <p15:guide id="3" pos="7308">
          <p15:clr>
            <a:srgbClr val="A4A3A4"/>
          </p15:clr>
        </p15:guide>
        <p15:guide id="4" pos="3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94660"/>
  </p:normalViewPr>
  <p:slideViewPr>
    <p:cSldViewPr>
      <p:cViewPr varScale="1">
        <p:scale>
          <a:sx n="64" d="100"/>
          <a:sy n="64" d="100"/>
        </p:scale>
        <p:origin x="786" y="66"/>
      </p:cViewPr>
      <p:guideLst>
        <p:guide orient="horz" pos="2160"/>
        <p:guide pos="3916"/>
        <p:guide pos="7308"/>
        <p:guide pos="36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86687"/>
            <a:ext cx="3655808" cy="369524"/>
          </a:xfrm>
        </p:spPr>
        <p:txBody>
          <a:bodyPr/>
          <a:lstStyle>
            <a:lvl1pPr algn="l">
              <a:defRPr sz="2135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椭圆 7"/>
          <p:cNvSpPr/>
          <p:nvPr userDrawn="1"/>
        </p:nvSpPr>
        <p:spPr>
          <a:xfrm>
            <a:off x="481684" y="172512"/>
            <a:ext cx="648675" cy="648672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334856" y="697044"/>
            <a:ext cx="990041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 userDrawn="1"/>
        </p:nvSpPr>
        <p:spPr>
          <a:xfrm>
            <a:off x="11351187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508349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65512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2" y="432893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34946" y="3836915"/>
            <a:ext cx="9703060" cy="548245"/>
            <a:chOff x="898376" y="3075806"/>
            <a:chExt cx="7277295" cy="411184"/>
          </a:xfrm>
        </p:grpSpPr>
        <p:sp>
          <p:nvSpPr>
            <p:cNvPr id="15" name="五边形 14"/>
            <p:cNvSpPr/>
            <p:nvPr/>
          </p:nvSpPr>
          <p:spPr>
            <a:xfrm>
              <a:off x="3603672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五边形 18"/>
            <p:cNvSpPr/>
            <p:nvPr/>
          </p:nvSpPr>
          <p:spPr>
            <a:xfrm flipH="1">
              <a:off x="898376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4277360" y="6165691"/>
            <a:ext cx="357553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爱前端 专注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培训 匠心品质 口碑教育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311691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16213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2903269" y="3885336"/>
            <a:ext cx="6304668" cy="4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935">
                <a:solidFill>
                  <a:schemeClr val="bg1"/>
                </a:solidFill>
                <a:latin typeface="Swis721 Lt BT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讲师姓名</a:t>
            </a:r>
            <a:endParaRPr lang="zh-CN" sz="2935" dirty="0">
              <a:solidFill>
                <a:schemeClr val="bg1"/>
              </a:solidFill>
              <a:latin typeface="Swis721 Lt BT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114935" y="1156345"/>
            <a:ext cx="12192000" cy="1623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《JQuery</a:t>
            </a:r>
            <a:r>
              <a:rPr lang="zh-CN" altLang="en-US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Ajax</a:t>
            </a:r>
            <a:r>
              <a:rPr lang="zh-CN" altLang="en-US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实战教程</a:t>
            </a: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</a:t>
            </a:r>
            <a:r>
              <a:rPr lang="en-US" altLang="zh-CN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章 节点操作</a:t>
            </a:r>
            <a:endParaRPr lang="zh-CN" altLang="zh-CN" sz="4800" b="1" spc="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五边形 25"/>
          <p:cNvSpPr/>
          <p:nvPr/>
        </p:nvSpPr>
        <p:spPr>
          <a:xfrm flipH="1">
            <a:off x="10931750" y="383691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-9525" y="383691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3782524" y="5053297"/>
            <a:ext cx="4626952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22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" y="121920"/>
            <a:ext cx="213360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394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94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94"/>
                            </p:stCondLst>
                            <p:childTnLst>
                              <p:par>
                                <p:cTn id="2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44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44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44"/>
                            </p:stCondLst>
                            <p:childTnLst>
                              <p:par>
                                <p:cTn id="4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 bldLvl="0" animBg="1"/>
      <p:bldP spid="27" grpId="0" bldLvl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405380" y="3002280"/>
            <a:ext cx="7833360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8.3 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节点上树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8536305" cy="485140"/>
          </a:xfrm>
        </p:spPr>
        <p:txBody>
          <a:bodyPr/>
          <a:lstStyle/>
          <a:p>
            <a:r>
              <a:rPr lang="en-US"/>
              <a:t>8.3 </a:t>
            </a:r>
            <a:r>
              <a:rPr lang="zh-CN" altLang="en-US"/>
              <a:t>节点上树 </a:t>
            </a:r>
            <a:r>
              <a:rPr lang="en-US" altLang="zh-CN"/>
              <a:t>- </a:t>
            </a:r>
            <a:r>
              <a:rPr lang="en-US" altLang="zh-CN" cap="none">
                <a:solidFill>
                  <a:schemeClr val="tx1"/>
                </a:solidFill>
                <a:uFillTx/>
              </a:rPr>
              <a:t>appendTo</a:t>
            </a:r>
            <a:r>
              <a:rPr lang="en-US" altLang="zh-CN"/>
              <a:t>()和</a:t>
            </a:r>
            <a:r>
              <a:rPr lang="en-US" altLang="zh-CN" cap="none">
                <a:solidFill>
                  <a:schemeClr val="tx1"/>
                </a:solidFill>
                <a:uFillTx/>
              </a:rPr>
              <a:t>append</a:t>
            </a:r>
            <a:r>
              <a:rPr lang="en-US" altLang="zh-CN"/>
              <a:t>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490171" y="505237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5945" y="1115695"/>
            <a:ext cx="1128204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appendTo()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方法和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</a:rPr>
              <a:t>append()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方法的功能完全相同：将孤儿节点插入到现有父节点内部的所有子元素的最后。类似原生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</a:rPr>
              <a:t>JavaScript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中的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</a:rPr>
              <a:t>appendChild()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方法。它们二者的区别体现在语法的“主动”和“被动”上。</a:t>
            </a:r>
            <a:endParaRPr lang="zh-CN" altLang="en-US"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5945" y="2955290"/>
            <a:ext cx="11282045" cy="10331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>
                <a:latin typeface="Consolas" panose="020B0609020204030204" charset="0"/>
                <a:cs typeface="Times New Roman" panose="02020603050405020304" charset="0"/>
                <a:sym typeface="+mn-ea"/>
              </a:rPr>
              <a:t>appendTo()</a:t>
            </a:r>
            <a:r>
              <a:rPr lang="zh-CN" sz="2400">
                <a:latin typeface="Consolas" panose="020B0609020204030204" charset="0"/>
                <a:sym typeface="+mn-ea"/>
              </a:rPr>
              <a:t>方法和</a:t>
            </a:r>
            <a:r>
              <a:rPr lang="en-US" sz="2400">
                <a:latin typeface="Consolas" panose="020B0609020204030204" charset="0"/>
                <a:sym typeface="+mn-ea"/>
              </a:rPr>
              <a:t>append()</a:t>
            </a:r>
            <a:r>
              <a:rPr lang="zh-CN" sz="2400">
                <a:latin typeface="Consolas" panose="020B0609020204030204" charset="0"/>
                <a:sym typeface="+mn-ea"/>
              </a:rPr>
              <a:t>方法的功能完全相同：将孤儿节点插入到现有父节点内部的所有子元素的最后。</a:t>
            </a:r>
            <a:endParaRPr lang="zh-CN" altLang="en-US" sz="2400" b="1" dirty="0">
              <a:solidFill>
                <a:schemeClr val="accent6"/>
              </a:solidFill>
              <a:latin typeface="Consolas" panose="020B060902020403020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945" y="4127500"/>
            <a:ext cx="60185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appendTo()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的语法是：</a:t>
            </a:r>
            <a:endParaRPr lang="en-US" sz="24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		</a:t>
            </a:r>
            <a:endParaRPr lang="en-US" altLang="en-US" sz="24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37560" y="5142230"/>
            <a:ext cx="5135880" cy="7385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zh-CN" sz="2400">
                <a:latin typeface="Consolas" panose="020B0609020204030204" charset="0"/>
                <a:sym typeface="+mn-ea"/>
              </a:rPr>
              <a:t>孤儿节点</a:t>
            </a:r>
            <a:r>
              <a:rPr lang="en-US" sz="2400">
                <a:latin typeface="Consolas" panose="020B0609020204030204" charset="0"/>
                <a:cs typeface="Times New Roman" panose="02020603050405020304" charset="0"/>
                <a:sym typeface="+mn-ea"/>
              </a:rPr>
              <a:t>.appendTo(</a:t>
            </a:r>
            <a:r>
              <a:rPr lang="zh-CN" sz="2400">
                <a:latin typeface="Consolas" panose="020B0609020204030204" charset="0"/>
                <a:sym typeface="+mn-ea"/>
              </a:rPr>
              <a:t>现有父节点</a:t>
            </a:r>
            <a:r>
              <a:rPr lang="en-US" sz="2400">
                <a:latin typeface="Consolas" panose="020B0609020204030204" charset="0"/>
                <a:cs typeface="Times New Roman" panose="02020603050405020304" charset="0"/>
                <a:sym typeface="+mn-ea"/>
              </a:rPr>
              <a:t>);</a:t>
            </a:r>
          </a:p>
          <a:p>
            <a:endParaRPr lang="en-US" altLang="en-US" sz="2400" b="1" dirty="0">
              <a:solidFill>
                <a:schemeClr val="accent6"/>
              </a:solidFill>
              <a:latin typeface="Consolas" panose="020B06090202040302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8536305" cy="485140"/>
          </a:xfrm>
        </p:spPr>
        <p:txBody>
          <a:bodyPr/>
          <a:lstStyle/>
          <a:p>
            <a:r>
              <a:rPr lang="en-US"/>
              <a:t>8.3 </a:t>
            </a:r>
            <a:r>
              <a:rPr lang="zh-CN" altLang="en-US"/>
              <a:t>节点上树 </a:t>
            </a:r>
            <a:r>
              <a:rPr lang="en-US" altLang="zh-CN"/>
              <a:t>- </a:t>
            </a:r>
            <a:r>
              <a:rPr lang="en-US" altLang="zh-CN" cap="none">
                <a:solidFill>
                  <a:schemeClr val="tx1"/>
                </a:solidFill>
                <a:uFillTx/>
              </a:rPr>
              <a:t>appendTo</a:t>
            </a:r>
            <a:r>
              <a:rPr lang="en-US" altLang="zh-CN"/>
              <a:t>()和</a:t>
            </a:r>
            <a:r>
              <a:rPr lang="en-US" altLang="zh-CN" cap="none">
                <a:solidFill>
                  <a:schemeClr val="tx1"/>
                </a:solidFill>
                <a:uFillTx/>
              </a:rPr>
              <a:t>append</a:t>
            </a:r>
            <a:r>
              <a:rPr lang="en-US" altLang="zh-CN"/>
              <a:t>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490171" y="505237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75945" y="1115695"/>
            <a:ext cx="112820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append()方法像是appendTo()的“倒装”形式，语法是：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5945" y="2955290"/>
            <a:ext cx="11282045" cy="5162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sz="2400">
                <a:latin typeface="Consolas" panose="020B0609020204030204" charset="0"/>
                <a:sym typeface="+mn-ea"/>
              </a:rPr>
              <a:t>小例子演示了appendTo()方法的使用：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11450" y="2004695"/>
            <a:ext cx="5080000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现有父节点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.append(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孤儿节点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);</a:t>
            </a:r>
            <a:endParaRPr lang="en-US" altLang="en-US" sz="24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820" y="3677285"/>
            <a:ext cx="6334125" cy="255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8536305" cy="485140"/>
          </a:xfrm>
        </p:spPr>
        <p:txBody>
          <a:bodyPr/>
          <a:lstStyle/>
          <a:p>
            <a:r>
              <a:rPr lang="en-US"/>
              <a:t>8.3 </a:t>
            </a:r>
            <a:r>
              <a:rPr lang="zh-CN" altLang="en-US"/>
              <a:t>节点上树 </a:t>
            </a:r>
            <a:r>
              <a:rPr lang="en-US" altLang="zh-CN"/>
              <a:t>- </a:t>
            </a:r>
            <a:r>
              <a:rPr lang="en-US" altLang="zh-CN" cap="none">
                <a:solidFill>
                  <a:schemeClr val="tx1"/>
                </a:solidFill>
                <a:uFillTx/>
              </a:rPr>
              <a:t>appendTo</a:t>
            </a:r>
            <a:r>
              <a:rPr lang="en-US" altLang="zh-CN"/>
              <a:t>()和</a:t>
            </a:r>
            <a:r>
              <a:rPr lang="en-US" altLang="zh-CN" cap="none">
                <a:solidFill>
                  <a:schemeClr val="tx1"/>
                </a:solidFill>
                <a:uFillTx/>
              </a:rPr>
              <a:t>append</a:t>
            </a:r>
            <a:r>
              <a:rPr lang="en-US" altLang="zh-CN"/>
              <a:t>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490171" y="505237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81990" y="1125855"/>
            <a:ext cx="112820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如图所示。</a:t>
            </a:r>
          </a:p>
        </p:txBody>
      </p:sp>
      <p:pic>
        <p:nvPicPr>
          <p:cNvPr id="91" name="图片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5" y="1388745"/>
            <a:ext cx="4333240" cy="24663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6440" y="3855085"/>
            <a:ext cx="1119251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也可以将代码更改为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append()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方法：</a:t>
            </a:r>
            <a:endParaRPr lang="en-US" sz="20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lnSpc>
                <a:spcPct val="140000"/>
              </a:lnSpc>
            </a:pP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	</a:t>
            </a:r>
          </a:p>
          <a:p>
            <a:pPr marL="0" indent="0">
              <a:lnSpc>
                <a:spcPct val="14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事实上，节点上树的方法中也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“暗含”创建节点的操作，所以这行代码中的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$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()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函数也可以不写，从而代码简化为：</a:t>
            </a:r>
            <a:endParaRPr lang="en-US" sz="2000" b="0">
              <a:solidFill>
                <a:srgbClr val="0070C0"/>
              </a:solidFill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lnSpc>
                <a:spcPct val="140000"/>
              </a:lnSpc>
            </a:pPr>
            <a:r>
              <a:rPr lang="en-US" sz="2000" b="0">
                <a:solidFill>
                  <a:srgbClr val="0070C0"/>
                </a:solidFill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	</a:t>
            </a:r>
          </a:p>
          <a:p>
            <a:pPr marL="0" indent="0">
              <a:lnSpc>
                <a:spcPct val="14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两段代码完全等价，功能也相同。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235" y="4328160"/>
            <a:ext cx="5445125" cy="443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545" y="5327650"/>
            <a:ext cx="6075045" cy="513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935335" cy="494030"/>
          </a:xfrm>
        </p:spPr>
        <p:txBody>
          <a:bodyPr/>
          <a:lstStyle/>
          <a:p>
            <a:r>
              <a:rPr lang="en-US"/>
              <a:t>8.3 </a:t>
            </a:r>
            <a:r>
              <a:rPr lang="zh-CN" altLang="en-US"/>
              <a:t>节点上树 </a:t>
            </a:r>
            <a:r>
              <a:rPr lang="en-US" altLang="zh-CN"/>
              <a:t>- </a:t>
            </a:r>
            <a:r>
              <a:rPr lang="en-US" altLang="zh-CN" cap="none"/>
              <a:t>prependTo()和prepend()方法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490171" y="505237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90220" y="986155"/>
            <a:ext cx="3991610" cy="230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prependTo()和prepend()方法用于将孤儿节点添加到现有父元素内部的所有子节点之前。</a:t>
            </a:r>
          </a:p>
          <a:p>
            <a:pPr marL="0" indent="0">
              <a:lnSpc>
                <a:spcPct val="12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例如，将前例修改为：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0220" y="3779520"/>
            <a:ext cx="111925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如图所示。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066800"/>
            <a:ext cx="6524625" cy="2438400"/>
          </a:xfrm>
          <a:prstGeom prst="rect">
            <a:avLst/>
          </a:prstGeom>
        </p:spPr>
      </p:pic>
      <p:pic>
        <p:nvPicPr>
          <p:cNvPr id="93" name="图片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18" y="3653473"/>
            <a:ext cx="4533265" cy="3104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0425" y="406400"/>
            <a:ext cx="11257915" cy="484505"/>
          </a:xfrm>
        </p:spPr>
        <p:txBody>
          <a:bodyPr/>
          <a:lstStyle/>
          <a:p>
            <a:r>
              <a:rPr lang="en-US" sz="2800"/>
              <a:t>8.3 </a:t>
            </a:r>
            <a:r>
              <a:rPr lang="zh-CN" altLang="en-US" sz="2800"/>
              <a:t>节点上树 </a:t>
            </a:r>
            <a:r>
              <a:rPr lang="en-US" altLang="zh-CN" sz="2800"/>
              <a:t>- </a:t>
            </a:r>
            <a:r>
              <a:rPr lang="en-US" altLang="zh-CN" sz="2800" cap="none"/>
              <a:t>before()、after()、insertBefore()和insertAfter()方法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490171" y="505237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46125" y="1237615"/>
            <a:ext cx="3991610" cy="5340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例如：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0220" y="3930650"/>
            <a:ext cx="111925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查看此时的页面DOM结构，如图所示。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45" y="1875790"/>
            <a:ext cx="7369810" cy="1903730"/>
          </a:xfrm>
          <a:prstGeom prst="rect">
            <a:avLst/>
          </a:prstGeom>
        </p:spPr>
      </p:pic>
      <p:pic>
        <p:nvPicPr>
          <p:cNvPr id="97" name="图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310" y="4720590"/>
            <a:ext cx="4693285" cy="1280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0425" y="406400"/>
            <a:ext cx="11257915" cy="484505"/>
          </a:xfrm>
        </p:spPr>
        <p:txBody>
          <a:bodyPr/>
          <a:lstStyle/>
          <a:p>
            <a:r>
              <a:rPr lang="en-US" sz="2800"/>
              <a:t>8.3 </a:t>
            </a:r>
            <a:r>
              <a:rPr lang="zh-CN" altLang="en-US" sz="2800"/>
              <a:t>节点上树 </a:t>
            </a:r>
            <a:r>
              <a:rPr lang="en-US" altLang="zh-CN" sz="2800"/>
              <a:t>- </a:t>
            </a:r>
            <a:r>
              <a:rPr lang="en-US" altLang="zh-CN" sz="2800" cap="none"/>
              <a:t>before()、after()、insertBefore()和insertAfter()方法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490171" y="505237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46125" y="1237615"/>
            <a:ext cx="10092690" cy="5340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before()和after()的语法是：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6125" y="3168015"/>
            <a:ext cx="11192510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如果想用“被动”的写法，则可以使用insertBefore()和insertAfter()方法，它们的语法是：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66975" y="1981200"/>
            <a:ext cx="5931535" cy="9772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lang="en-US" altLang="zh-CN" sz="2400" b="0">
                <a:latin typeface="Consolas" panose="020B0609020204030204" charset="0"/>
                <a:ea typeface="宋体" panose="02010600030101010101" pitchFamily="2" charset="-122"/>
              </a:rPr>
              <a:t>  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现有节点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.before(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孤儿节点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);</a:t>
            </a:r>
          </a:p>
          <a:p>
            <a:pPr marL="0" indent="0">
              <a:lnSpc>
                <a:spcPct val="120000"/>
              </a:lnSpc>
            </a:pP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  现有节点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.after(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孤儿节点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);</a:t>
            </a:r>
            <a:endParaRPr lang="en-US" altLang="en-US" sz="24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6975" y="4472940"/>
            <a:ext cx="5930900" cy="10502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en-US" altLang="zh-CN" sz="2400" b="0">
                <a:latin typeface="Consolas" panose="020B0609020204030204" charset="0"/>
                <a:ea typeface="宋体" panose="02010600030101010101" pitchFamily="2" charset="-122"/>
              </a:rPr>
              <a:t>  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孤儿节点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.insertBefore(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现有节点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);</a:t>
            </a:r>
          </a:p>
          <a:p>
            <a:pPr marL="0" indent="0">
              <a:lnSpc>
                <a:spcPct val="130000"/>
              </a:lnSpc>
            </a:pP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  孤儿节点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.insertAfter(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现有节点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);</a:t>
            </a:r>
            <a:endParaRPr lang="en-US" altLang="en-US" sz="24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0425" y="406400"/>
            <a:ext cx="11257915" cy="484505"/>
          </a:xfrm>
        </p:spPr>
        <p:txBody>
          <a:bodyPr/>
          <a:lstStyle/>
          <a:p>
            <a:r>
              <a:rPr lang="en-US" sz="2800"/>
              <a:t>8.3 </a:t>
            </a:r>
            <a:r>
              <a:rPr lang="zh-CN" altLang="en-US" sz="2800"/>
              <a:t>节点上树 </a:t>
            </a:r>
            <a:r>
              <a:rPr lang="en-US" altLang="zh-CN" sz="2800"/>
              <a:t>- </a:t>
            </a:r>
            <a:r>
              <a:rPr lang="en-US" altLang="zh-CN" sz="2800" cap="none"/>
              <a:t>before()、after()、insertBefore()和insertAfter()方法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490171" y="505237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81990" y="890905"/>
            <a:ext cx="10092690" cy="5340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例如：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3410" y="3613150"/>
            <a:ext cx="11192510" cy="30441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before()和insertBefore()只是语法形式的不同，功能是一致的；after()和insertAfter()也是这样。</a:t>
            </a:r>
          </a:p>
          <a:p>
            <a:pPr marL="0" indent="0">
              <a:lnSpc>
                <a:spcPct val="16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如果对一个已经在DOM树上的元素使用本节介绍的任何一个jQuery方法，此时这个节点将被改变在DOM树中的位置。这是因为任何一个节点同时只能在DOM树上有一个位置。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20" y="1562735"/>
            <a:ext cx="7464425" cy="191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2340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8.4 </a:t>
            </a:r>
            <a:r>
              <a:rPr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删除节点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8855" y="415925"/>
            <a:ext cx="8536305" cy="485140"/>
          </a:xfrm>
        </p:spPr>
        <p:txBody>
          <a:bodyPr/>
          <a:lstStyle/>
          <a:p>
            <a:r>
              <a:rPr lang="en-US"/>
              <a:t>8</a:t>
            </a:r>
            <a:r>
              <a:t>.4 </a:t>
            </a:r>
            <a:r>
              <a:rPr lang="zh-CN"/>
              <a:t>删除节点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1019810"/>
            <a:ext cx="11445240" cy="19742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原生JavaScript中节点不能“自杀”，即如果想删除一个节点，必须调用它的父节点的removeChild()方法。</a:t>
            </a:r>
            <a:r>
              <a:rPr sz="2400">
                <a:latin typeface="Consolas" panose="020B0609020204030204" charset="0"/>
                <a:sym typeface="+mn-ea"/>
              </a:rPr>
              <a:t>下面的例子演示了remove()方法的使用：</a:t>
            </a:r>
            <a:endParaRPr sz="2400" b="0">
              <a:latin typeface="Consolas" panose="020B0609020204030204" charset="0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</a:pPr>
            <a:endParaRPr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765" y="2482215"/>
            <a:ext cx="6581775" cy="4124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37"/>
          <p:cNvSpPr/>
          <p:nvPr/>
        </p:nvSpPr>
        <p:spPr>
          <a:xfrm flipH="1">
            <a:off x="3409315" y="5388610"/>
            <a:ext cx="4140835" cy="52006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6" name="五边形 37"/>
          <p:cNvSpPr/>
          <p:nvPr/>
        </p:nvSpPr>
        <p:spPr>
          <a:xfrm flipH="1">
            <a:off x="3409315" y="3721100"/>
            <a:ext cx="4140835" cy="52006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7" name="五边形 37"/>
          <p:cNvSpPr/>
          <p:nvPr/>
        </p:nvSpPr>
        <p:spPr>
          <a:xfrm flipH="1">
            <a:off x="3409315" y="2887345"/>
            <a:ext cx="4140835" cy="52006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0" name="五边形 37"/>
          <p:cNvSpPr/>
          <p:nvPr/>
        </p:nvSpPr>
        <p:spPr>
          <a:xfrm flipH="1">
            <a:off x="3409315" y="2053590"/>
            <a:ext cx="4140835" cy="52006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1" name="五边形 37"/>
          <p:cNvSpPr/>
          <p:nvPr/>
        </p:nvSpPr>
        <p:spPr>
          <a:xfrm flipH="1">
            <a:off x="3409315" y="1219835"/>
            <a:ext cx="4140835" cy="52006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grpSp>
        <p:nvGrpSpPr>
          <p:cNvPr id="8" name="组合 7"/>
          <p:cNvGrpSpPr/>
          <p:nvPr/>
        </p:nvGrpSpPr>
        <p:grpSpPr>
          <a:xfrm>
            <a:off x="0" y="2787650"/>
            <a:ext cx="3375660" cy="1264285"/>
            <a:chOff x="0" y="2090868"/>
            <a:chExt cx="4067944" cy="961765"/>
          </a:xfrm>
        </p:grpSpPr>
        <p:sp>
          <p:nvSpPr>
            <p:cNvPr id="2" name="五边形 1"/>
            <p:cNvSpPr/>
            <p:nvPr/>
          </p:nvSpPr>
          <p:spPr>
            <a:xfrm>
              <a:off x="0" y="2090868"/>
              <a:ext cx="4067944" cy="9617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6893" y="2413307"/>
              <a:ext cx="1983832" cy="2806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50014" y="2254570"/>
              <a:ext cx="650659" cy="38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65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31" name="文本框 9"/>
          <p:cNvSpPr txBox="1"/>
          <p:nvPr/>
        </p:nvSpPr>
        <p:spPr>
          <a:xfrm>
            <a:off x="3862070" y="1341755"/>
            <a:ext cx="252603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.1 </a:t>
            </a: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引言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260985" cy="67621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28905"/>
            <a:ext cx="2326640" cy="602615"/>
          </a:xfrm>
          <a:prstGeom prst="rect">
            <a:avLst/>
          </a:prstGeom>
        </p:spPr>
      </p:pic>
      <p:sp>
        <p:nvSpPr>
          <p:cNvPr id="58" name="文本框 9"/>
          <p:cNvSpPr txBox="1"/>
          <p:nvPr/>
        </p:nvSpPr>
        <p:spPr>
          <a:xfrm>
            <a:off x="3862070" y="2175510"/>
            <a:ext cx="231203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.2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创建节点</a:t>
            </a:r>
          </a:p>
        </p:txBody>
      </p:sp>
      <p:sp>
        <p:nvSpPr>
          <p:cNvPr id="60" name="文本框 9"/>
          <p:cNvSpPr txBox="1"/>
          <p:nvPr/>
        </p:nvSpPr>
        <p:spPr>
          <a:xfrm>
            <a:off x="3862070" y="3009265"/>
            <a:ext cx="25146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.3 节点上树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3862070" y="3843020"/>
            <a:ext cx="328803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8.4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删除节点</a:t>
            </a:r>
          </a:p>
        </p:txBody>
      </p:sp>
      <p:sp>
        <p:nvSpPr>
          <p:cNvPr id="67" name="五边形 37"/>
          <p:cNvSpPr/>
          <p:nvPr/>
        </p:nvSpPr>
        <p:spPr>
          <a:xfrm flipH="1">
            <a:off x="3409315" y="4554855"/>
            <a:ext cx="4140835" cy="52006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69" name="文本框 9"/>
          <p:cNvSpPr txBox="1"/>
          <p:nvPr/>
        </p:nvSpPr>
        <p:spPr>
          <a:xfrm>
            <a:off x="3862070" y="4676775"/>
            <a:ext cx="311340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8.5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克隆节点</a:t>
            </a:r>
          </a:p>
        </p:txBody>
      </p:sp>
      <p:sp>
        <p:nvSpPr>
          <p:cNvPr id="72" name="文本框 9"/>
          <p:cNvSpPr txBox="1"/>
          <p:nvPr/>
        </p:nvSpPr>
        <p:spPr>
          <a:xfrm>
            <a:off x="3862070" y="5510530"/>
            <a:ext cx="283654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8.6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实战案例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拼图轮播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 bldLvl="0" animBg="1"/>
      <p:bldP spid="7" grpId="0" bldLvl="0" animBg="1"/>
      <p:bldP spid="10" grpId="0" bldLvl="0" animBg="1"/>
      <p:bldP spid="11" grpId="0" bldLvl="0" animBg="1"/>
      <p:bldP spid="31" grpId="0"/>
      <p:bldP spid="58" grpId="0"/>
      <p:bldP spid="60" grpId="0"/>
      <p:bldP spid="62" grpId="0"/>
      <p:bldP spid="67" grpId="0" bldLvl="0" animBg="1"/>
      <p:bldP spid="69" grpId="0"/>
      <p:bldP spid="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8855" y="415925"/>
            <a:ext cx="8536305" cy="485140"/>
          </a:xfrm>
        </p:spPr>
        <p:txBody>
          <a:bodyPr/>
          <a:lstStyle/>
          <a:p>
            <a:r>
              <a:rPr lang="en-US"/>
              <a:t>8</a:t>
            </a:r>
            <a:r>
              <a:t>.4 </a:t>
            </a:r>
            <a:r>
              <a:rPr lang="zh-CN"/>
              <a:t>删除节点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5485" y="901065"/>
            <a:ext cx="11445240" cy="718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400" b="0">
                <a:latin typeface="Consolas" panose="020B0609020204030204" charset="0"/>
              </a:rPr>
              <a:t>页面效果如图所示。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" y="2150110"/>
            <a:ext cx="9929495" cy="3252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8855" y="415925"/>
            <a:ext cx="8536305" cy="485140"/>
          </a:xfrm>
        </p:spPr>
        <p:txBody>
          <a:bodyPr/>
          <a:lstStyle/>
          <a:p>
            <a:r>
              <a:rPr lang="en-US"/>
              <a:t>8</a:t>
            </a:r>
            <a:r>
              <a:t>.4 </a:t>
            </a:r>
            <a:r>
              <a:rPr lang="zh-CN"/>
              <a:t>删除节点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066165"/>
            <a:ext cx="1124521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原生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JavaScript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必须使用循环语句才能批量给元素添加监听。其次原生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JavaScript DOM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提供的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removeChild()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方法必须要找到欲删除节点的父元素。这使得原生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JavaScript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实现相同的功能需要更多的代码：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90" y="2837180"/>
            <a:ext cx="9863455" cy="2245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041525" y="3090545"/>
            <a:ext cx="8108950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.5 克隆节点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8536305" cy="485140"/>
          </a:xfrm>
        </p:spPr>
        <p:txBody>
          <a:bodyPr/>
          <a:lstStyle/>
          <a:p>
            <a:r>
              <a:rPr lang="en-US"/>
              <a:t>8</a:t>
            </a:r>
            <a:r>
              <a:t>.</a:t>
            </a:r>
            <a:r>
              <a:rPr lang="en-US"/>
              <a:t>5</a:t>
            </a:r>
            <a:r>
              <a:rPr lang="zh-CN" altLang="en-US"/>
              <a:t> 克隆节点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76630"/>
            <a:ext cx="10875010" cy="4815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jQuery提供了clone()方法来克隆节点自身，克隆出的节点是孤儿节点，需要进一步调用一些方法上树。在制作跑马灯轮播的时候我们已经使用过克隆节点的功能。</a:t>
            </a:r>
            <a:r>
              <a:rPr sz="2400">
                <a:latin typeface="Consolas" panose="020B0609020204030204" charset="0"/>
                <a:sym typeface="+mn-ea"/>
              </a:rPr>
              <a:t>例如：</a:t>
            </a:r>
            <a:endParaRPr sz="2400" b="0">
              <a:latin typeface="Consolas" panose="020B0609020204030204" charset="0"/>
              <a:ea typeface="宋体" panose="02010600030101010101" pitchFamily="2" charset="-122"/>
            </a:endParaRPr>
          </a:p>
          <a:p>
            <a:pPr marL="0" indent="0">
              <a:lnSpc>
                <a:spcPct val="16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	</a:t>
            </a:r>
          </a:p>
          <a:p>
            <a:pPr marL="0" indent="0">
              <a:lnSpc>
                <a:spcPct val="16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这行代码的意思是克隆序号为0的p元素并追加到#box内部。</a:t>
            </a:r>
          </a:p>
          <a:p>
            <a:pPr marL="0" indent="0">
              <a:lnSpc>
                <a:spcPct val="16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如果需要将节点的事件监听和标签上的data属性一并克隆，需要在调用clone()方法时加上true参数，例如：</a:t>
            </a:r>
          </a:p>
          <a:p>
            <a:pPr marL="0" indent="0">
              <a:lnSpc>
                <a:spcPct val="16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	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280" y="2746375"/>
            <a:ext cx="5514340" cy="615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280" y="5370195"/>
            <a:ext cx="5367655" cy="566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405380" y="3002280"/>
            <a:ext cx="8108950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实战案例：拼图轮播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144250" cy="513715"/>
          </a:xfrm>
        </p:spPr>
        <p:txBody>
          <a:bodyPr/>
          <a:lstStyle/>
          <a:p>
            <a:r>
              <a:rPr lang="en-US"/>
              <a:t>8</a:t>
            </a:r>
            <a:r>
              <a:t>.6 </a:t>
            </a:r>
            <a:r>
              <a:rPr lang="zh-CN"/>
              <a:t>实战案例：拼图轮播 </a:t>
            </a:r>
            <a:r>
              <a:rPr lang="en-US" altLang="zh-CN"/>
              <a:t>- 特效简介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94105"/>
            <a:ext cx="1124394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如图所示。比如本图中所示，第一张图片是游泳运动员刘翔，点击右按钮之后，第二张图片的局部以小方格的形式随机出现，直到拼合成一个完整的中国女排的照片。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15" y="2534285"/>
            <a:ext cx="10474960" cy="244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144250" cy="513715"/>
          </a:xfrm>
        </p:spPr>
        <p:txBody>
          <a:bodyPr/>
          <a:lstStyle/>
          <a:p>
            <a:r>
              <a:rPr lang="en-US"/>
              <a:t>8</a:t>
            </a:r>
            <a:r>
              <a:t>.6 </a:t>
            </a:r>
            <a:r>
              <a:rPr lang="zh-CN"/>
              <a:t>实战案例：拼图轮播 </a:t>
            </a:r>
            <a:r>
              <a:rPr lang="en-US" altLang="zh-CN"/>
              <a:t>- 特效原理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20115"/>
            <a:ext cx="1124394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如图所示。这些小方格都是div盒子，它们是动态被创建出来的，并且都被设置了绝对定位，从而可以压盖住之前的图片。</a:t>
            </a:r>
            <a:r>
              <a:rPr sz="2000">
                <a:latin typeface="Consolas" panose="020B0609020204030204" charset="0"/>
                <a:sym typeface="+mn-ea"/>
              </a:rPr>
              <a:t>这些小方格中的图片其实都是图片背景，这些背景有不同的background-position（背景定位）值。</a:t>
            </a:r>
            <a:endParaRPr sz="2000" b="0">
              <a:latin typeface="Consolas" panose="020B060902020403020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</a:pPr>
            <a:endParaRPr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109" name="图片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95" y="2513965"/>
            <a:ext cx="6571615" cy="402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144250" cy="513715"/>
          </a:xfrm>
        </p:spPr>
        <p:txBody>
          <a:bodyPr/>
          <a:lstStyle/>
          <a:p>
            <a:r>
              <a:rPr lang="en-US"/>
              <a:t>8</a:t>
            </a:r>
            <a:r>
              <a:t>.6 </a:t>
            </a:r>
            <a:r>
              <a:rPr lang="zh-CN"/>
              <a:t>实战案例：拼图轮播 </a:t>
            </a:r>
            <a:r>
              <a:rPr lang="en-US" altLang="zh-CN"/>
              <a:t>- 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20115"/>
            <a:ext cx="1124394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</a:rPr>
              <a:t>书写HTML结构：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55" y="1751965"/>
            <a:ext cx="7458075" cy="363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144250" cy="513715"/>
          </a:xfrm>
        </p:spPr>
        <p:txBody>
          <a:bodyPr/>
          <a:lstStyle/>
          <a:p>
            <a:r>
              <a:rPr lang="en-US"/>
              <a:t>8</a:t>
            </a:r>
            <a:r>
              <a:t>.6 </a:t>
            </a:r>
            <a:r>
              <a:rPr lang="zh-CN"/>
              <a:t>实战案例：拼图轮播 </a:t>
            </a:r>
            <a:r>
              <a:rPr lang="en-US" altLang="zh-CN"/>
              <a:t>- 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20115"/>
            <a:ext cx="1124394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</a:rPr>
              <a:t>CSS样式非常简单，和无动画轮播图一样，所有的li元素都被设置为了隐藏，只有携带cur类名的li元素可见。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80" y="1638935"/>
            <a:ext cx="3232785" cy="4971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360" y="1499235"/>
            <a:ext cx="3356610" cy="525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144250" cy="51371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8</a:t>
            </a:r>
            <a:r>
              <a:rPr cap="none">
                <a:solidFill>
                  <a:schemeClr val="tx1"/>
                </a:solidFill>
                <a:uFillTx/>
              </a:rPr>
              <a:t>.6 </a:t>
            </a:r>
            <a:r>
              <a:rPr lang="zh-CN" cap="none">
                <a:solidFill>
                  <a:schemeClr val="tx1"/>
                </a:solidFill>
                <a:uFillTx/>
              </a:rPr>
              <a:t>实战案例：拼图轮播 </a:t>
            </a:r>
            <a:r>
              <a:rPr lang="en-US" altLang="zh-CN" cap="none">
                <a:solidFill>
                  <a:schemeClr val="tx1"/>
                </a:solidFill>
                <a:uFillTx/>
              </a:rPr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20115"/>
            <a:ext cx="1124394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</a:rPr>
              <a:t>完整jQuery代码如下：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10" y="1473200"/>
            <a:ext cx="7263765" cy="519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2340" y="2992755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8.1 </a:t>
            </a:r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引言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144250" cy="51371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8</a:t>
            </a:r>
            <a:r>
              <a:rPr cap="none">
                <a:solidFill>
                  <a:schemeClr val="tx1"/>
                </a:solidFill>
                <a:uFillTx/>
              </a:rPr>
              <a:t>.6 </a:t>
            </a:r>
            <a:r>
              <a:rPr lang="zh-CN" cap="none">
                <a:solidFill>
                  <a:schemeClr val="tx1"/>
                </a:solidFill>
                <a:uFillTx/>
              </a:rPr>
              <a:t>实战案例：拼图轮播 </a:t>
            </a:r>
            <a:r>
              <a:rPr lang="en-US" altLang="zh-CN" cap="none">
                <a:solidFill>
                  <a:schemeClr val="tx1"/>
                </a:solidFill>
                <a:uFillTx/>
              </a:rPr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20115"/>
            <a:ext cx="112439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</a:rPr>
              <a:t>完整jQuery代码如下：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0" y="1885315"/>
            <a:ext cx="9276715" cy="428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144250" cy="51371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8</a:t>
            </a:r>
            <a:r>
              <a:rPr cap="none">
                <a:solidFill>
                  <a:schemeClr val="tx1"/>
                </a:solidFill>
                <a:uFillTx/>
              </a:rPr>
              <a:t>.6 </a:t>
            </a:r>
            <a:r>
              <a:rPr lang="zh-CN" cap="none">
                <a:solidFill>
                  <a:schemeClr val="tx1"/>
                </a:solidFill>
                <a:uFillTx/>
              </a:rPr>
              <a:t>实战案例：拼图轮播 </a:t>
            </a:r>
            <a:r>
              <a:rPr lang="en-US" altLang="zh-CN" cap="none">
                <a:solidFill>
                  <a:schemeClr val="tx1"/>
                </a:solidFill>
                <a:uFillTx/>
              </a:rPr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20115"/>
            <a:ext cx="1124394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</a:rPr>
              <a:t>完整jQuery代码如下：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885" y="1699895"/>
            <a:ext cx="8407400" cy="46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6240780" cy="504190"/>
          </a:xfrm>
        </p:spPr>
        <p:txBody>
          <a:bodyPr/>
          <a:lstStyle/>
          <a:p>
            <a:r>
              <a:rPr lang="en-US"/>
              <a:t>8.1 </a:t>
            </a:r>
            <a:r>
              <a:rPr lang="zh-CN" altLang="en-US"/>
              <a:t>引言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1660" y="1422400"/>
            <a:ext cx="1077023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</a:pP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原生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JavaScript DOM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提供了很多操作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HTML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节点的方法，比如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createElement()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函数用来创建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HTML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元素，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</a:rPr>
              <a:t>a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ppendChild()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函数用来将孤儿节点追加到现有某元素的所有子元素之后。</a:t>
            </a:r>
            <a:endParaRPr lang="en-US" sz="24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lnSpc>
                <a:spcPct val="250000"/>
              </a:lnSpc>
            </a:pP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也提供了一些用于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</a:rPr>
              <a:t>HTML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节点操作的方法，这些方法非常易学易用。</a:t>
            </a:r>
            <a:endParaRPr lang="zh-CN" altLang="en-US"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8.2 </a:t>
            </a:r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创建节点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8536305" cy="485140"/>
          </a:xfrm>
        </p:spPr>
        <p:txBody>
          <a:bodyPr/>
          <a:lstStyle/>
          <a:p>
            <a:r>
              <a:rPr lang="en-US"/>
              <a:t>8.2 </a:t>
            </a:r>
            <a:r>
              <a:rPr lang="zh-CN" altLang="en-US"/>
              <a:t>创建节点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166495"/>
            <a:ext cx="10474325" cy="1445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</a:pP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中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函数可以用来创建节点，创建出的节点是孤儿节点，需要使用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appendTo()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方法将它添加到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DOM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树上。</a:t>
            </a:r>
            <a:endParaRPr lang="zh-CN" altLang="en-US" sz="22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" y="3480435"/>
            <a:ext cx="11042650" cy="2943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2295" y="2726055"/>
            <a:ext cx="99587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下面的代码演示了最简单的节点创建和上树：</a:t>
            </a:r>
            <a:endParaRPr lang="zh-CN" altLang="en-US"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3140" y="415925"/>
            <a:ext cx="8536305" cy="485140"/>
          </a:xfrm>
        </p:spPr>
        <p:txBody>
          <a:bodyPr/>
          <a:lstStyle/>
          <a:p>
            <a:r>
              <a:rPr lang="en-US"/>
              <a:t>8.2 </a:t>
            </a:r>
            <a:r>
              <a:rPr lang="zh-CN" altLang="en-US"/>
              <a:t>创建节点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0525" y="1061085"/>
            <a:ext cx="505079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</a:pP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代码中给页面上放置了一个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button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按钮和一个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</a:rPr>
              <a:t>ul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#list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无序列表。书写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程序为按钮添加了单击事件监听。当点击按钮时，创建一个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</a:rPr>
              <a:t>li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标签，其内部文字是“你好”并追加到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</a:rPr>
              <a:t>#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list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中。</a:t>
            </a:r>
            <a:endParaRPr lang="zh-CN" altLang="en-US"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1315" y="1416050"/>
            <a:ext cx="61614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ea typeface="宋体" panose="02010600030101010101" pitchFamily="2" charset="-122"/>
              </a:rPr>
              <a:t>页面效果如图所示，点击按钮依次，列表中就会多一个</a:t>
            </a:r>
            <a:r>
              <a:rPr lang="zh-CN" sz="2000" b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“你好”项。</a:t>
            </a:r>
            <a:endParaRPr lang="zh-CN" altLang="en-US" sz="2000" b="0">
              <a:solidFill>
                <a:schemeClr val="bg1">
                  <a:lumMod val="50000"/>
                </a:schemeClr>
              </a:solidFill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77" name="图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15" y="2270125"/>
            <a:ext cx="6384925" cy="1896110"/>
          </a:xfrm>
          <a:prstGeom prst="rect">
            <a:avLst/>
          </a:prstGeom>
        </p:spPr>
      </p:pic>
      <p:pic>
        <p:nvPicPr>
          <p:cNvPr id="7" name="图片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315" y="4407535"/>
            <a:ext cx="6384925" cy="1934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8536305" cy="485140"/>
          </a:xfrm>
        </p:spPr>
        <p:txBody>
          <a:bodyPr/>
          <a:lstStyle/>
          <a:p>
            <a:r>
              <a:rPr lang="en-US"/>
              <a:t>8.2 </a:t>
            </a:r>
            <a:r>
              <a:rPr lang="zh-CN" altLang="en-US"/>
              <a:t>创建节点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90525" y="1019810"/>
            <a:ext cx="10734040" cy="5169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</a:pP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函数有多种用法，它的内部机制是：</a:t>
            </a:r>
            <a:endParaRPr lang="en-US" sz="22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marL="0" indent="0">
              <a:lnSpc>
                <a:spcPct val="250000"/>
              </a:lnSpc>
            </a:pPr>
            <a:r>
              <a:rPr lang="en-US" sz="2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如果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的参数是选择器，比如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$("li")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、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$("#id")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等，此时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函数将是选择元素的功能；</a:t>
            </a:r>
            <a:endParaRPr lang="en-US" sz="22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marL="0" indent="0">
              <a:lnSpc>
                <a:spcPct val="250000"/>
              </a:lnSpc>
            </a:pPr>
            <a:r>
              <a:rPr lang="en-US" sz="2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如果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的参数是标签，比如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</a:rPr>
              <a:t>$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("&lt;li&gt;&lt;/li&gt;")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，此时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函数将是创建元素的功能；</a:t>
            </a:r>
            <a:endParaRPr lang="en-US" sz="22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marL="0" indent="0">
              <a:lnSpc>
                <a:spcPct val="250000"/>
              </a:lnSpc>
            </a:pPr>
            <a:r>
              <a:rPr lang="en-US" sz="22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如果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的参数是函数，比如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$(function(){})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，此时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函数将是延迟运行函数的功能，等价于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$(document).ready()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。</a:t>
            </a:r>
            <a:endParaRPr lang="zh-CN" altLang="en-US" sz="22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8536305" cy="485140"/>
          </a:xfrm>
        </p:spPr>
        <p:txBody>
          <a:bodyPr/>
          <a:lstStyle/>
          <a:p>
            <a:r>
              <a:rPr lang="en-US"/>
              <a:t>8.2 </a:t>
            </a:r>
            <a:r>
              <a:rPr lang="zh-CN" altLang="en-US"/>
              <a:t>创建节点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0525" y="1226820"/>
            <a:ext cx="10793730" cy="4323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</a:pP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$("li")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和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</a:rPr>
              <a:t>$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("&lt;li&gt;&lt;/li&gt;")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意义完全不同，前者表示选择页面上所有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li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元素，后者表示创建一个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</a:rPr>
              <a:t>li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节点。</a:t>
            </a:r>
            <a:endParaRPr lang="en-US" sz="22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lnSpc>
                <a:spcPct val="250000"/>
              </a:lnSpc>
            </a:pP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使用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$("&lt;li&gt;&lt;/li&gt;")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创建的节点，和原生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JavaScript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中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</a:rPr>
              <a:t>d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ocument.createElement()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函数创建的节点类似，创建出的节点都是孤儿节点。既然是孤儿节点，就必须使用一些方法让它添加到现有</a:t>
            </a:r>
            <a:r>
              <a:rPr lang="en-US" sz="22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DOM</a:t>
            </a:r>
            <a:r>
              <a:rPr lang="zh-CN" sz="2200" b="0">
                <a:latin typeface="Consolas" panose="020B0609020204030204" charset="0"/>
                <a:ea typeface="宋体" panose="02010600030101010101" pitchFamily="2" charset="-122"/>
              </a:rPr>
              <a:t>树中。</a:t>
            </a:r>
            <a:endParaRPr lang="zh-CN" altLang="en-US" sz="22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18B4C3"/>
      </a:lt2>
      <a:accent1>
        <a:srgbClr val="BD0000"/>
      </a:accent1>
      <a:accent2>
        <a:srgbClr val="FFC000"/>
      </a:accent2>
      <a:accent3>
        <a:srgbClr val="40464A"/>
      </a:accent3>
      <a:accent4>
        <a:srgbClr val="9CC35D"/>
      </a:accent4>
      <a:accent5>
        <a:srgbClr val="FFFFFF"/>
      </a:accent5>
      <a:accent6>
        <a:srgbClr val="FF66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1045</Words>
  <Application>Microsoft Office PowerPoint</Application>
  <PresentationFormat>宽屏</PresentationFormat>
  <Paragraphs>128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Swis721 Lt BT</vt:lpstr>
      <vt:lpstr>宋体</vt:lpstr>
      <vt:lpstr>微软雅黑</vt:lpstr>
      <vt:lpstr>Agency FB</vt:lpstr>
      <vt:lpstr>Arial</vt:lpstr>
      <vt:lpstr>Calibri</vt:lpstr>
      <vt:lpstr>Consolas</vt:lpstr>
      <vt:lpstr>LilyUPC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8.1 引言</vt:lpstr>
      <vt:lpstr>PowerPoint 演示文稿</vt:lpstr>
      <vt:lpstr>8.2 创建节点</vt:lpstr>
      <vt:lpstr>8.2 创建节点</vt:lpstr>
      <vt:lpstr>8.2 创建节点</vt:lpstr>
      <vt:lpstr>8.2 创建节点</vt:lpstr>
      <vt:lpstr>PowerPoint 演示文稿</vt:lpstr>
      <vt:lpstr>8.3 节点上树 - appendTo()和append()方法</vt:lpstr>
      <vt:lpstr>8.3 节点上树 - appendTo()和append()方法</vt:lpstr>
      <vt:lpstr>8.3 节点上树 - appendTo()和append()方法</vt:lpstr>
      <vt:lpstr>8.3 节点上树 - prependTo()和prepend()方法</vt:lpstr>
      <vt:lpstr>8.3 节点上树 - before()、after()、insertBefore()和insertAfter()方法</vt:lpstr>
      <vt:lpstr>8.3 节点上树 - before()、after()、insertBefore()和insertAfter()方法</vt:lpstr>
      <vt:lpstr>8.3 节点上树 - before()、after()、insertBefore()和insertAfter()方法</vt:lpstr>
      <vt:lpstr>PowerPoint 演示文稿</vt:lpstr>
      <vt:lpstr>8.4 删除节点</vt:lpstr>
      <vt:lpstr>8.4 删除节点</vt:lpstr>
      <vt:lpstr>8.4 删除节点</vt:lpstr>
      <vt:lpstr>PowerPoint 演示文稿</vt:lpstr>
      <vt:lpstr>8.5 克隆节点</vt:lpstr>
      <vt:lpstr>PowerPoint 演示文稿</vt:lpstr>
      <vt:lpstr>8.6 实战案例：拼图轮播 - 特效简介</vt:lpstr>
      <vt:lpstr>8.6 实战案例：拼图轮播 - 特效原理</vt:lpstr>
      <vt:lpstr>8.6 实战案例：拼图轮播 - 布局</vt:lpstr>
      <vt:lpstr>8.6 实战案例：拼图轮播 - 布局</vt:lpstr>
      <vt:lpstr>8.6 实战案例：拼图轮播 - jQuery代码书写</vt:lpstr>
      <vt:lpstr>8.6 实战案例：拼图轮播 - jQuery代码书写</vt:lpstr>
      <vt:lpstr>8.6 实战案例：拼图轮播 - jQuery代码书写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Danny</cp:lastModifiedBy>
  <cp:revision>932</cp:revision>
  <dcterms:created xsi:type="dcterms:W3CDTF">2015-04-24T01:01:00Z</dcterms:created>
  <dcterms:modified xsi:type="dcterms:W3CDTF">2018-11-29T11:10:59Z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2052-11.1.0.8135</vt:lpwstr>
  </property>
</Properties>
</file>